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0" cy="3398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49" y="228829"/>
            <a:ext cx="232876" cy="22850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3" cy="360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59" cy="25200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19" cy="323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3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1" y="5449787"/>
            <a:ext cx="284369" cy="280798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22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78" y="5172807"/>
            <a:ext cx="258623" cy="2483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22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78" y="5172807"/>
            <a:ext cx="258623" cy="2483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3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42459"/>
            <a:ext cx="217637" cy="21327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4"/>
            <a:ext cx="9142015" cy="5141637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9"/>
            <a:ext cx="9142016" cy="5136793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1" y="4477679"/>
            <a:ext cx="9144186" cy="9515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9" y="4704062"/>
            <a:ext cx="4996253" cy="89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7"/>
            <a:ext cx="6539483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7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80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5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4" y="285750"/>
            <a:ext cx="9142014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2" y="2992515"/>
            <a:ext cx="8635864" cy="2079231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2" cy="999112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4" y="285749"/>
            <a:ext cx="9142014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7"/>
            <a:ext cx="1170156" cy="477527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9" y="4704063"/>
            <a:ext cx="4996252" cy="89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7"/>
            <a:ext cx="6539482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6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7"/>
            <a:ext cx="8640763" cy="3698283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7"/>
            <a:ext cx="6548594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9" name="Slide Number"/>
          <p:cNvSpPr txBox="1"/>
          <p:nvPr>
            <p:ph type="sldNum" sz="quarter" idx="2"/>
          </p:nvPr>
        </p:nvSpPr>
        <p:spPr>
          <a:xfrm>
            <a:off x="568997" y="5030232"/>
            <a:ext cx="200344" cy="19558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0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699" cy="27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2" y="5052587"/>
            <a:ext cx="670380" cy="27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www.arrowhead.eu"/>
          <p:cNvSpPr txBox="1"/>
          <p:nvPr/>
        </p:nvSpPr>
        <p:spPr>
          <a:xfrm>
            <a:off x="392251" y="5256777"/>
            <a:ext cx="3966629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pic>
        <p:nvPicPr>
          <p:cNvPr id="229" name="Bildobjekt 6" descr="Bildobjekt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5740" y="4516958"/>
            <a:ext cx="1005841" cy="98749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1" name="Body Level One…"/>
          <p:cNvSpPr txBox="1"/>
          <p:nvPr>
            <p:ph type="body" idx="1"/>
          </p:nvPr>
        </p:nvSpPr>
        <p:spPr>
          <a:xfrm>
            <a:off x="799889" y="1185151"/>
            <a:ext cx="7444937" cy="407162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 lIns="45718" tIns="45718" rIns="45718" bIns="45718"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6" y="197587"/>
            <a:ext cx="232873" cy="228507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7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7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4" y="197586"/>
            <a:ext cx="232875" cy="22850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70" marR="0" indent="-32657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ltu.webex.com/ltu/j.php?MTID=m53372c08f6c7a095410d9b4fa3ee220f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arrowhead-dev@eclipse.org" TargetMode="External"/><Relationship Id="rId3" Type="http://schemas.openxmlformats.org/officeDocument/2006/relationships/hyperlink" Target="https://accounts.eclipse.org/mailing-list/arrowhead-dev" TargetMode="External"/><Relationship Id="rId4" Type="http://schemas.openxmlformats.org/officeDocument/2006/relationships/hyperlink" Target="http://www.github.com/exclipse-arrowhead/roadmap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rrowhead Framework development coordination:…"/>
          <p:cNvSpPr txBox="1"/>
          <p:nvPr>
            <p:ph type="ctrTitle"/>
          </p:nvPr>
        </p:nvSpPr>
        <p:spPr>
          <a:xfrm>
            <a:off x="805791" y="1280403"/>
            <a:ext cx="7517811" cy="3398025"/>
          </a:xfrm>
          <a:prstGeom prst="rect">
            <a:avLst/>
          </a:prstGeom>
        </p:spPr>
        <p:txBody>
          <a:bodyPr/>
          <a:lstStyle/>
          <a:p>
            <a:pPr defTabSz="429768">
              <a:defRPr sz="3384"/>
            </a:pPr>
            <a:r>
              <a:t>Arrowhead Framework development coordination: </a:t>
            </a:r>
          </a:p>
          <a:p>
            <a:pPr defTabSz="429768">
              <a:defRPr sz="3384"/>
            </a:pPr>
            <a:r>
              <a:t>21-06-08 at 15.30</a:t>
            </a:r>
          </a:p>
          <a:p>
            <a:pPr defTabSz="429768">
              <a:defRPr sz="3384"/>
            </a:pPr>
            <a:r>
              <a:t>Meeting link:</a:t>
            </a:r>
          </a:p>
          <a:p>
            <a:pPr defTabSz="429768">
              <a:defRPr sz="1128">
                <a:latin typeface="+mn-lt"/>
                <a:ea typeface="+mn-ea"/>
                <a:cs typeface="+mn-cs"/>
                <a:sym typeface="Helvetica"/>
              </a:defRPr>
            </a:pPr>
            <a:r>
              <a:rPr u="sng"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https://ltu.webex.com/ltu/j.php?MTID=m53372c08f6c7a095410d9b4fa3ee220f</a:t>
            </a:r>
          </a:p>
          <a:p>
            <a:pPr defTabSz="429768">
              <a:defRPr sz="1128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defTabSz="429768">
              <a:defRPr sz="3384"/>
            </a:pPr>
          </a:p>
        </p:txBody>
      </p:sp>
      <p:sp>
        <p:nvSpPr>
          <p:cNvPr id="242" name="Slide Number"/>
          <p:cNvSpPr txBox="1"/>
          <p:nvPr>
            <p:ph type="sldNum" sz="quarter" idx="4294967295"/>
          </p:nvPr>
        </p:nvSpPr>
        <p:spPr>
          <a:xfrm>
            <a:off x="8747317" y="228829"/>
            <a:ext cx="168508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3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EclispeC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EclispeCon</a:t>
            </a:r>
          </a:p>
        </p:txBody>
      </p:sp>
      <p:sp>
        <p:nvSpPr>
          <p:cNvPr id="246" name="https://https://www.eclipsecon.org/2021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https://https://www.eclipsecon.org/2021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lide Number"/>
          <p:cNvSpPr txBox="1"/>
          <p:nvPr>
            <p:ph type="sldNum" sz="quarter" idx="4294967295"/>
          </p:nvPr>
        </p:nvSpPr>
        <p:spPr>
          <a:xfrm>
            <a:off x="8773342" y="197586"/>
            <a:ext cx="168507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9" name="Agenda"/>
          <p:cNvSpPr txBox="1"/>
          <p:nvPr>
            <p:ph type="title"/>
          </p:nvPr>
        </p:nvSpPr>
        <p:spPr>
          <a:xfrm>
            <a:off x="158808" y="12028"/>
            <a:ext cx="7444937" cy="59962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50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207400" y="569517"/>
            <a:ext cx="8729200" cy="5088414"/>
          </a:xfrm>
          <a:prstGeom prst="rect">
            <a:avLst/>
          </a:prstGeom>
        </p:spPr>
        <p:txBody>
          <a:bodyPr numCol="2" spcCol="436459"/>
          <a:lstStyle/>
          <a:p>
            <a:pPr marL="156314" indent="-156314" defTabSz="397763">
              <a:spcBef>
                <a:spcPts val="0"/>
              </a:spcBef>
              <a:buSzPct val="100000"/>
              <a:buAutoNum type="arabicParenR" startAt="1"/>
              <a:defRPr sz="1218">
                <a:latin typeface="+mj-lt"/>
                <a:ea typeface="+mj-ea"/>
                <a:cs typeface="+mj-cs"/>
                <a:sym typeface="Avenir Roman"/>
              </a:defRPr>
            </a:pPr>
            <a:r>
              <a:t>EclipseCon - deadline June 15</a:t>
            </a:r>
            <a:br/>
          </a:p>
          <a:p>
            <a:pPr marL="156314" indent="-156314" defTabSz="397763">
              <a:spcBef>
                <a:spcPts val="0"/>
              </a:spcBef>
              <a:buSzPct val="100000"/>
              <a:buAutoNum type="arabicParenR" startAt="1"/>
              <a:defRPr sz="1218">
                <a:latin typeface="+mj-lt"/>
                <a:ea typeface="+mj-ea"/>
                <a:cs typeface="+mj-cs"/>
                <a:sym typeface="Avenir Roman"/>
              </a:defRPr>
            </a:pPr>
            <a:r>
              <a:t>NodeRed, Felix</a:t>
            </a:r>
            <a:br/>
          </a:p>
          <a:p>
            <a:pPr marL="156314" indent="-156314" defTabSz="397763">
              <a:spcBef>
                <a:spcPts val="0"/>
              </a:spcBef>
              <a:buSzPct val="100000"/>
              <a:buAutoNum type="arabicParenR" startAt="1"/>
              <a:defRPr sz="1218">
                <a:latin typeface="+mj-lt"/>
                <a:ea typeface="+mj-ea"/>
                <a:cs typeface="+mj-cs"/>
                <a:sym typeface="Avenir Roman"/>
              </a:defRPr>
            </a:pPr>
            <a:r>
              <a:t>Norwegian use case integration, Hua</a:t>
            </a:r>
            <a:br/>
          </a:p>
          <a:p>
            <a:pPr marL="156314" indent="-156314" defTabSz="397763">
              <a:spcBef>
                <a:spcPts val="0"/>
              </a:spcBef>
              <a:buSzPct val="100000"/>
              <a:buAutoNum type="arabicParenR" startAt="1"/>
              <a:defRPr sz="1218">
                <a:latin typeface="+mj-lt"/>
                <a:ea typeface="+mj-ea"/>
                <a:cs typeface="+mj-cs"/>
                <a:sym typeface="Avenir Roman"/>
              </a:defRPr>
            </a:pPr>
            <a:r>
              <a:t>Spinn-off from BNearIT, Karl</a:t>
            </a:r>
            <a:br/>
          </a:p>
          <a:p>
            <a:pPr marL="156314" indent="-156314" defTabSz="397763">
              <a:spcBef>
                <a:spcPts val="0"/>
              </a:spcBef>
              <a:buSzPct val="100000"/>
              <a:buAutoNum type="arabicParenR" startAt="1"/>
              <a:defRPr sz="1218">
                <a:latin typeface="+mj-lt"/>
                <a:ea typeface="+mj-ea"/>
                <a:cs typeface="+mj-cs"/>
                <a:sym typeface="Avenir Roman"/>
              </a:defRPr>
            </a:pPr>
            <a:r>
              <a:t>Eclipse Arrowhead v5.0 roadmap, Jerker</a:t>
            </a:r>
            <a:br/>
          </a:p>
          <a:p>
            <a:pPr marL="156314" indent="-156314" defTabSz="397763">
              <a:spcBef>
                <a:spcPts val="0"/>
              </a:spcBef>
              <a:buSzPct val="100000"/>
              <a:buAutoNum type="arabicParenR" startAt="1"/>
              <a:defRPr sz="1218">
                <a:latin typeface="+mj-lt"/>
                <a:ea typeface="+mj-ea"/>
                <a:cs typeface="+mj-cs"/>
                <a:sym typeface="Avenir Roman"/>
              </a:defRPr>
            </a:pPr>
            <a:r>
              <a:t>Updates on release candidates </a:t>
            </a:r>
            <a:br/>
            <a:r>
              <a:t>SysML 1.6 profile &amp; core system models - Jerker</a:t>
            </a:r>
            <a:br/>
            <a:r>
              <a:t>WorkflowManager/WorkflowExecutor, Jaime, </a:t>
            </a:r>
            <a:br/>
            <a:r>
              <a:t>TestTool, Hans</a:t>
            </a:r>
            <a:br/>
            <a:r>
              <a:t>Sandboxing tool, Hans</a:t>
            </a:r>
            <a:br/>
            <a:r>
              <a:t>C++ of v4.2</a:t>
            </a:r>
            <a:br/>
          </a:p>
          <a:p>
            <a:pPr marL="156314" indent="-156314" defTabSz="397763">
              <a:spcBef>
                <a:spcPts val="0"/>
              </a:spcBef>
              <a:buSzPct val="100000"/>
              <a:buAutoNum type="arabicParenR" startAt="1"/>
              <a:defRPr sz="1218">
                <a:latin typeface="+mj-lt"/>
                <a:ea typeface="+mj-ea"/>
                <a:cs typeface="+mj-cs"/>
                <a:sym typeface="Avenir Roman"/>
              </a:defRPr>
            </a:pPr>
            <a:r>
              <a:t>Updates to prototypes</a:t>
            </a:r>
            <a:br/>
            <a:r>
              <a:t>Code generation from SysML, Saadia</a:t>
            </a:r>
            <a:br/>
            <a:r>
              <a:t>Consumer code generation, Cristina</a:t>
            </a:r>
            <a:br/>
            <a:r>
              <a:t>PlantDescription, Olov/Johan</a:t>
            </a:r>
            <a:br/>
            <a:r>
              <a:t>ExchangeNetwork, Ulf/Emanuel</a:t>
            </a:r>
            <a:br/>
            <a:r>
              <a:t>Autonomic orchestration/configuration, An</a:t>
            </a:r>
            <a:br/>
            <a:r>
              <a:t>Security mitigation tool, Silia</a:t>
            </a:r>
            <a:br/>
            <a:r>
              <a:t>Security compliance test, Ani</a:t>
            </a:r>
            <a:br/>
            <a:r>
              <a:t>Vorto, Hono and Hawkbit, Johannes</a:t>
            </a:r>
            <a:br/>
            <a:r>
              <a:t>ESB, CPN, NodeRed, Felix</a:t>
            </a:r>
            <a:br/>
            <a:r>
              <a:t>Translation - Semantics, Jacob</a:t>
            </a:r>
            <a:br/>
            <a:r>
              <a:t>SysML2 - profile, Oystein/Geza/Jerker</a:t>
            </a:r>
            <a:br/>
            <a:r>
              <a:t>C# and .net library</a:t>
            </a:r>
            <a:br/>
            <a:r>
              <a:t>Safety Manager, Mirren/Daniela (on-hold)</a:t>
            </a:r>
            <a:br/>
            <a:r>
              <a:t>Kura and Kapua, Paolo</a:t>
            </a:r>
            <a:br/>
          </a:p>
          <a:p>
            <a:pPr marL="156314" indent="-156314" defTabSz="397763">
              <a:spcBef>
                <a:spcPts val="0"/>
              </a:spcBef>
              <a:buSzPct val="100000"/>
              <a:buAutoNum type="arabicParenR" startAt="1"/>
              <a:defRPr sz="1218">
                <a:latin typeface="+mj-lt"/>
                <a:ea typeface="+mj-ea"/>
                <a:cs typeface="+mj-cs"/>
                <a:sym typeface="Avenir Roman"/>
              </a:defRPr>
            </a:pPr>
            <a:r>
              <a:t>Updates on engineering</a:t>
            </a:r>
            <a:br/>
            <a:r>
              <a:t>Engineering process, Jan/Gianvito</a:t>
            </a:r>
            <a:br/>
            <a:r>
              <a:t>Engineering tool chain, Marek/Federico</a:t>
            </a:r>
            <a:br/>
            <a:r>
              <a:t>Engineering tools, Hans/Pal</a:t>
            </a:r>
            <a:br/>
          </a:p>
          <a:p>
            <a:pPr marL="156314" indent="-156314" defTabSz="397763">
              <a:spcBef>
                <a:spcPts val="0"/>
              </a:spcBef>
              <a:buSzPct val="100000"/>
              <a:buAutoNum type="arabicParenR" startAt="1"/>
              <a:defRPr sz="1218">
                <a:latin typeface="+mj-lt"/>
                <a:ea typeface="+mj-ea"/>
                <a:cs typeface="+mj-cs"/>
                <a:sym typeface="Avenir Roman"/>
              </a:defRPr>
            </a:pPr>
            <a:r>
              <a:t>Updates on training</a:t>
            </a:r>
            <a:br/>
            <a:r>
              <a:t>Training, HW, SW, literature, Mattheui/Emmanuel/Mats</a:t>
            </a:r>
            <a:br/>
            <a:r>
              <a:t>Training tool, Sebastian/Marcello/Saadia</a:t>
            </a:r>
            <a:br/>
          </a:p>
          <a:p>
            <a:pPr marL="156314" indent="-156314" defTabSz="397763">
              <a:spcBef>
                <a:spcPts val="0"/>
              </a:spcBef>
              <a:buSzPct val="100000"/>
              <a:buAutoNum type="arabicParenR" startAt="1"/>
              <a:defRPr sz="1218">
                <a:latin typeface="+mj-lt"/>
                <a:ea typeface="+mj-ea"/>
                <a:cs typeface="+mj-cs"/>
                <a:sym typeface="Avenir Roman"/>
              </a:defRPr>
            </a:pPr>
            <a:r>
              <a:t>Next telco June 22</a:t>
            </a:r>
            <a:br/>
            <a:r>
              <a:t>Feature contributions: </a:t>
            </a:r>
            <a:br/>
            <a:r>
              <a:t>OPC-UA, Aparajita</a:t>
            </a:r>
            <a:br/>
            <a:r>
              <a:t>NodeRed by Beia</a:t>
            </a:r>
            <a:br/>
            <a:r>
              <a:t>Tool interoperability Ropardo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"/>
          <p:cNvSpPr txBox="1"/>
          <p:nvPr>
            <p:ph type="sldNum" sz="quarter" idx="4294967295"/>
          </p:nvPr>
        </p:nvSpPr>
        <p:spPr>
          <a:xfrm>
            <a:off x="8773342" y="197586"/>
            <a:ext cx="168507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3" name="Agenda"/>
          <p:cNvSpPr txBox="1"/>
          <p:nvPr>
            <p:ph type="title"/>
          </p:nvPr>
        </p:nvSpPr>
        <p:spPr>
          <a:xfrm>
            <a:off x="799888" y="155012"/>
            <a:ext cx="7444938" cy="687245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54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664807" y="872527"/>
            <a:ext cx="7444937" cy="4542188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320842" indent="-320842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Sign up for the Eclipse Arrowhead mailing list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arrowhead-dev@eclipse.org</a:t>
            </a:r>
            <a:br/>
            <a:r>
              <a:t>at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https://accounts.eclipse.org/mailing-list/arrowhead-dev</a:t>
            </a:r>
            <a:br/>
          </a:p>
          <a:p>
            <a:pPr marL="320842" indent="-320842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MoM at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www.github.com/exclipse-arrowhead/roadmap</a:t>
            </a:r>
            <a:br/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